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8" r:id="rId1"/>
  </p:sldMasterIdLst>
  <p:notesMasterIdLst>
    <p:notesMasterId r:id="rId13"/>
  </p:notesMasterIdLst>
  <p:sldIdLst>
    <p:sldId id="264" r:id="rId2"/>
    <p:sldId id="259" r:id="rId3"/>
    <p:sldId id="269" r:id="rId4"/>
    <p:sldId id="270" r:id="rId5"/>
    <p:sldId id="260" r:id="rId6"/>
    <p:sldId id="267" r:id="rId7"/>
    <p:sldId id="265" r:id="rId8"/>
    <p:sldId id="268" r:id="rId9"/>
    <p:sldId id="266" r:id="rId10"/>
    <p:sldId id="261" r:id="rId11"/>
    <p:sldId id="263" r:id="rId12"/>
  </p:sldIdLst>
  <p:sldSz cx="7315200" cy="130048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2A127FA-52E9-E64D-8CD4-09E8D4DFD27E}">
          <p14:sldIdLst>
            <p14:sldId id="264"/>
            <p14:sldId id="259"/>
            <p14:sldId id="269"/>
            <p14:sldId id="270"/>
            <p14:sldId id="260"/>
            <p14:sldId id="267"/>
            <p14:sldId id="265"/>
            <p14:sldId id="268"/>
            <p14:sldId id="266"/>
            <p14:sldId id="26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293E"/>
    <a:srgbClr val="E1E1E1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93"/>
    <p:restoredTop sz="94643"/>
  </p:normalViewPr>
  <p:slideViewPr>
    <p:cSldViewPr snapToGrid="0" snapToObjects="1">
      <p:cViewPr>
        <p:scale>
          <a:sx n="49" d="100"/>
          <a:sy n="49" d="100"/>
        </p:scale>
        <p:origin x="182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B879E-7A22-9346-BEF6-F0556203985E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3165FE-2968-C14A-AE61-D71B705CBA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4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tif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2128333"/>
            <a:ext cx="6217920" cy="4527597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6830531"/>
            <a:ext cx="5486400" cy="3139815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692385"/>
            <a:ext cx="1577340" cy="1102096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692385"/>
            <a:ext cx="4640580" cy="110209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b="78550"/>
          <a:stretch/>
        </p:blipFill>
        <p:spPr>
          <a:xfrm>
            <a:off x="0" y="1"/>
            <a:ext cx="73152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715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dro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l="4304" t="15625" r="2319" b="70486"/>
          <a:stretch/>
        </p:blipFill>
        <p:spPr>
          <a:xfrm>
            <a:off x="0" y="-12970"/>
            <a:ext cx="7315200" cy="6225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757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3242172"/>
            <a:ext cx="6309360" cy="5409635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8702985"/>
            <a:ext cx="6309360" cy="2844799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3461926"/>
            <a:ext cx="3108960" cy="825142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3461926"/>
            <a:ext cx="3108960" cy="825142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92388"/>
            <a:ext cx="6309360" cy="251366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3187983"/>
            <a:ext cx="3094672" cy="1562381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4750364"/>
            <a:ext cx="3094672" cy="69870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3187983"/>
            <a:ext cx="3109913" cy="1562381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4750364"/>
            <a:ext cx="3109913" cy="69870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866987"/>
            <a:ext cx="2359342" cy="3034453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872453"/>
            <a:ext cx="3703320" cy="9241837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901440"/>
            <a:ext cx="2359342" cy="722790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866987"/>
            <a:ext cx="2359342" cy="3034453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872453"/>
            <a:ext cx="3703320" cy="9241837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901440"/>
            <a:ext cx="2359342" cy="722790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692388"/>
            <a:ext cx="6309360" cy="25136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3461926"/>
            <a:ext cx="6309360" cy="8251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12053526"/>
            <a:ext cx="1645920" cy="6923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F46B67-C4D2-5C44-B748-D1A7C16F27D7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12053526"/>
            <a:ext cx="2468880" cy="6923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12053526"/>
            <a:ext cx="1645920" cy="6923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75D2B-DE0E-8747-AD0D-BC92D4359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892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686" r:id="rId13"/>
    <p:sldLayoutId id="2147483697" r:id="rId14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png"/><Relationship Id="rId5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965201"/>
            <a:ext cx="4851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venir Black" charset="0"/>
                <a:ea typeface="Avenir Black" charset="0"/>
                <a:cs typeface="Avenir Black" charset="0"/>
              </a:rPr>
              <a:t>Join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74895" y="3577601"/>
            <a:ext cx="6737963" cy="876588"/>
          </a:xfrm>
          <a:prstGeom prst="roundRect">
            <a:avLst/>
          </a:prstGeom>
          <a:solidFill>
            <a:srgbClr val="FEFEF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appleguy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4895" y="2866718"/>
            <a:ext cx="48833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venir Book" charset="0"/>
                <a:ea typeface="Avenir Book" charset="0"/>
                <a:cs typeface="Avenir Book" charset="0"/>
              </a:rPr>
              <a:t>Username </a:t>
            </a:r>
            <a:r>
              <a:rPr lang="en-US" sz="2000" b="1" dirty="0">
                <a:latin typeface="Avenir Book" charset="0"/>
                <a:ea typeface="Avenir Book" charset="0"/>
                <a:cs typeface="Avenir Book" charset="0"/>
              </a:rPr>
              <a:t>(Get this from your admin)</a:t>
            </a:r>
          </a:p>
          <a:p>
            <a:endParaRPr lang="en-US" sz="2800" b="1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174895" y="9162057"/>
            <a:ext cx="6737963" cy="876588"/>
          </a:xfrm>
          <a:prstGeom prst="roundRect">
            <a:avLst/>
          </a:prstGeom>
          <a:solidFill>
            <a:srgbClr val="FEFEF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Password -&gt; confirm password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4895" y="8495794"/>
            <a:ext cx="16866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venir Book" charset="0"/>
                <a:ea typeface="Avenir Book" charset="0"/>
                <a:cs typeface="Avenir Book" charset="0"/>
              </a:rPr>
              <a:t>Password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74895" y="7290000"/>
            <a:ext cx="6737963" cy="876588"/>
          </a:xfrm>
          <a:prstGeom prst="roundRect">
            <a:avLst/>
          </a:prstGeom>
          <a:solidFill>
            <a:srgbClr val="FEFEF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Johnny Appleseed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4895" y="6608563"/>
            <a:ext cx="64113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venir Book" charset="0"/>
                <a:ea typeface="Avenir Book" charset="0"/>
                <a:cs typeface="Avenir Book" charset="0"/>
              </a:rPr>
              <a:t>Display Name </a:t>
            </a:r>
            <a:r>
              <a:rPr lang="en-US" sz="2000" b="1" dirty="0">
                <a:latin typeface="Avenir Book" charset="0"/>
                <a:ea typeface="Avenir Book" charset="0"/>
                <a:cs typeface="Avenir Book" charset="0"/>
              </a:rPr>
              <a:t>(pick wisely, you can’t change this)</a:t>
            </a:r>
          </a:p>
          <a:p>
            <a:endParaRPr lang="en-US" sz="2800" b="1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174895" y="5455074"/>
            <a:ext cx="6737963" cy="876588"/>
          </a:xfrm>
          <a:prstGeom prst="roundRect">
            <a:avLst/>
          </a:prstGeom>
          <a:solidFill>
            <a:srgbClr val="FEFEF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ScarboroughFair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74895" y="4744191"/>
            <a:ext cx="52423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venir Book" charset="0"/>
                <a:ea typeface="Avenir Book" charset="0"/>
                <a:cs typeface="Avenir Book" charset="0"/>
              </a:rPr>
              <a:t>Event Name </a:t>
            </a:r>
            <a:r>
              <a:rPr lang="en-US" sz="2000" b="1" dirty="0">
                <a:latin typeface="Avenir Book" charset="0"/>
                <a:ea typeface="Avenir Book" charset="0"/>
                <a:cs typeface="Avenir Book" charset="0"/>
              </a:rPr>
              <a:t>(Get this from your admin)</a:t>
            </a:r>
          </a:p>
          <a:p>
            <a:endParaRPr lang="en-US" sz="2800" b="1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272" y="11531600"/>
            <a:ext cx="7306928" cy="1473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Avenir Medium" charset="0"/>
                <a:ea typeface="Avenir Medium" charset="0"/>
                <a:cs typeface="Avenir Medium" charset="0"/>
              </a:rPr>
              <a:t>Join Group</a:t>
            </a:r>
          </a:p>
        </p:txBody>
      </p:sp>
    </p:spTree>
    <p:extLst>
      <p:ext uri="{BB962C8B-B14F-4D97-AF65-F5344CB8AC3E}">
        <p14:creationId xmlns:p14="http://schemas.microsoft.com/office/powerpoint/2010/main" val="228416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81000"/>
            <a:ext cx="7315200" cy="106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03517" y="622012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Black" charset="0"/>
                <a:ea typeface="Avenir Black" charset="0"/>
                <a:cs typeface="Avenir Black" charset="0"/>
              </a:rPr>
              <a:t>Add Person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80346" y="1838438"/>
            <a:ext cx="6737963" cy="876588"/>
          </a:xfrm>
          <a:prstGeom prst="roundRect">
            <a:avLst/>
          </a:prstGeom>
          <a:solidFill>
            <a:srgbClr val="FEFEF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Member Username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3172226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761567"/>
              </p:ext>
            </p:extLst>
          </p:nvPr>
        </p:nvGraphicFramePr>
        <p:xfrm>
          <a:off x="0" y="4745335"/>
          <a:ext cx="7315200" cy="35814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7315200"/>
              </a:tblGrid>
              <a:tr h="895350">
                <a:tc>
                  <a:txBody>
                    <a:bodyPr/>
                    <a:lstStyle/>
                    <a:p>
                      <a:endParaRPr lang="en-US" sz="2400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>
                    <a:solidFill>
                      <a:schemeClr val="bg2"/>
                    </a:solidFill>
                  </a:tcPr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8" name="Rectangle 17"/>
          <p:cNvSpPr/>
          <p:nvPr/>
        </p:nvSpPr>
        <p:spPr>
          <a:xfrm>
            <a:off x="0" y="3985026"/>
            <a:ext cx="7315200" cy="7699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125078" y="4026187"/>
            <a:ext cx="7048500" cy="622013"/>
          </a:xfrm>
          <a:prstGeom prst="round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Search Group or Team Member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11658600" y="5435600"/>
          <a:ext cx="208280" cy="320040"/>
        </p:xfrm>
        <a:graphic>
          <a:graphicData uri="http://schemas.openxmlformats.org/drawingml/2006/table">
            <a:tbl>
              <a:tblPr/>
              <a:tblGrid>
                <a:gridCol w="208280"/>
              </a:tblGrid>
              <a:tr h="32004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>
                    <a:lnL w="12700" cmpd="sng">
                      <a:solidFill>
                        <a:schemeClr val="bg2"/>
                      </a:solidFill>
                      <a:prstDash val="solid"/>
                    </a:lnL>
                    <a:lnR w="12700" cmpd="sng">
                      <a:solidFill>
                        <a:schemeClr val="bg2"/>
                      </a:solidFill>
                      <a:prstDash val="solid"/>
                    </a:lnR>
                    <a:lnT w="12700" cmpd="sng">
                      <a:solidFill>
                        <a:schemeClr val="bg2"/>
                      </a:solidFill>
                      <a:prstDash val="solid"/>
                    </a:lnT>
                    <a:lnB w="12700" cmpd="sng">
                      <a:solidFill>
                        <a:schemeClr val="bg2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125078" y="3359090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Heavy" charset="0"/>
                <a:ea typeface="Avenir Heavy" charset="0"/>
                <a:cs typeface="Avenir Heavy" charset="0"/>
              </a:rPr>
              <a:t>Add to Group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288618" y="4930508"/>
            <a:ext cx="2456122" cy="3240444"/>
            <a:chOff x="288618" y="5620773"/>
            <a:chExt cx="2456122" cy="3240444"/>
          </a:xfrm>
        </p:grpSpPr>
        <p:sp>
          <p:nvSpPr>
            <p:cNvPr id="22" name="Rectangle 21"/>
            <p:cNvSpPr/>
            <p:nvPr/>
          </p:nvSpPr>
          <p:spPr>
            <a:xfrm>
              <a:off x="288618" y="5620773"/>
              <a:ext cx="15808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latin typeface="Avenir Medium" charset="0"/>
                  <a:ea typeface="Avenir Medium" charset="0"/>
                  <a:cs typeface="Avenir Medium" charset="0"/>
                </a:rPr>
                <a:t>Admins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88618" y="6505996"/>
              <a:ext cx="2213106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latin typeface="Avenir Medium" charset="0"/>
                  <a:ea typeface="Avenir Medium" charset="0"/>
                  <a:cs typeface="Avenir Medium" charset="0"/>
                </a:rPr>
                <a:t>Organizers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88618" y="7391219"/>
              <a:ext cx="245612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dirty="0">
                  <a:latin typeface="Avenir Medium" charset="0"/>
                  <a:ea typeface="Avenir Medium" charset="0"/>
                  <a:cs typeface="Avenir Medium" charset="0"/>
                </a:rPr>
                <a:t>Secret Team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88618" y="8276442"/>
              <a:ext cx="215943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>
                  <a:latin typeface="Avenir Medium" charset="0"/>
                  <a:ea typeface="Avenir Medium" charset="0"/>
                  <a:cs typeface="Avenir Medium" charset="0"/>
                </a:rPr>
                <a:t>Volunteers</a:t>
              </a:r>
              <a:endParaRPr lang="en-US" sz="3200" dirty="0">
                <a:latin typeface="Avenir Medium" charset="0"/>
                <a:ea typeface="Avenir Medium" charset="0"/>
                <a:cs typeface="Avenir Medium" charset="0"/>
              </a:endParaRPr>
            </a:p>
          </p:txBody>
        </p:sp>
      </p:grpSp>
      <p:sp>
        <p:nvSpPr>
          <p:cNvPr id="29" name="Rectangle 28"/>
          <p:cNvSpPr/>
          <p:nvPr/>
        </p:nvSpPr>
        <p:spPr>
          <a:xfrm>
            <a:off x="0" y="11531600"/>
            <a:ext cx="7306928" cy="1473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>
                <a:solidFill>
                  <a:schemeClr val="tx1"/>
                </a:solidFill>
                <a:latin typeface="Avenir Medium" charset="0"/>
                <a:ea typeface="Avenir Medium" charset="0"/>
                <a:cs typeface="Avenir Medium" charset="0"/>
              </a:rPr>
              <a:t>Add new Member</a:t>
            </a:r>
            <a:endParaRPr lang="en-US" sz="3600" dirty="0">
              <a:solidFill>
                <a:schemeClr val="tx1"/>
              </a:solidFill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136777" y="56431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Rounded Rectangle 36"/>
          <p:cNvSpPr/>
          <p:nvPr/>
        </p:nvSpPr>
        <p:spPr>
          <a:xfrm>
            <a:off x="4559736" y="3282043"/>
            <a:ext cx="2552082" cy="66182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DA293E"/>
                </a:solidFill>
                <a:latin typeface="Avenir Book" charset="0"/>
                <a:ea typeface="Avenir Book" charset="0"/>
                <a:cs typeface="Avenir Book" charset="0"/>
              </a:rPr>
              <a:t>Create Group</a:t>
            </a:r>
          </a:p>
        </p:txBody>
      </p:sp>
    </p:spTree>
    <p:extLst>
      <p:ext uri="{BB962C8B-B14F-4D97-AF65-F5344CB8AC3E}">
        <p14:creationId xmlns:p14="http://schemas.microsoft.com/office/powerpoint/2010/main" val="121106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381000"/>
            <a:ext cx="7315200" cy="106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03517" y="622012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Black" charset="0"/>
                <a:ea typeface="Avenir Black" charset="0"/>
                <a:cs typeface="Avenir Black" charset="0"/>
              </a:rPr>
              <a:t>Create Group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80346" y="1838438"/>
            <a:ext cx="6737963" cy="876588"/>
          </a:xfrm>
          <a:prstGeom prst="roundRect">
            <a:avLst/>
          </a:prstGeom>
          <a:solidFill>
            <a:srgbClr val="FEFEF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Group Name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3172226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111684"/>
              </p:ext>
            </p:extLst>
          </p:nvPr>
        </p:nvGraphicFramePr>
        <p:xfrm>
          <a:off x="0" y="3985026"/>
          <a:ext cx="7315200" cy="537210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7315200"/>
              </a:tblGrid>
              <a:tr h="895350">
                <a:tc>
                  <a:txBody>
                    <a:bodyPr/>
                    <a:lstStyle/>
                    <a:p>
                      <a:endParaRPr lang="en-US" sz="2400" dirty="0">
                        <a:latin typeface="Avenir Book" charset="0"/>
                        <a:ea typeface="Avenir Book" charset="0"/>
                        <a:cs typeface="Avenir Book" charset="0"/>
                      </a:endParaRPr>
                    </a:p>
                  </a:txBody>
                  <a:tcPr anchor="ctr"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11658600" y="5435600"/>
          <a:ext cx="208280" cy="320040"/>
        </p:xfrm>
        <a:graphic>
          <a:graphicData uri="http://schemas.openxmlformats.org/drawingml/2006/table">
            <a:tbl>
              <a:tblPr/>
              <a:tblGrid>
                <a:gridCol w="208280"/>
              </a:tblGrid>
              <a:tr h="32004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>
                    <a:lnL w="12700" cmpd="sng">
                      <a:solidFill>
                        <a:schemeClr val="bg2"/>
                      </a:solidFill>
                      <a:prstDash val="solid"/>
                    </a:lnL>
                    <a:lnR w="12700" cmpd="sng">
                      <a:solidFill>
                        <a:schemeClr val="bg2"/>
                      </a:solidFill>
                      <a:prstDash val="solid"/>
                    </a:lnR>
                    <a:lnT w="12700" cmpd="sng">
                      <a:solidFill>
                        <a:schemeClr val="bg2"/>
                      </a:solidFill>
                      <a:prstDash val="solid"/>
                    </a:lnT>
                    <a:lnB w="12700" cmpd="sng">
                      <a:solidFill>
                        <a:schemeClr val="bg2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125078" y="3359090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Group Permissions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86746" y="4222186"/>
            <a:ext cx="32480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Respond to </a:t>
            </a:r>
            <a:r>
              <a:rPr lang="en-US" sz="2000" b="1" dirty="0">
                <a:latin typeface="Avenir Medium" charset="0"/>
                <a:ea typeface="Avenir Medium" charset="0"/>
                <a:cs typeface="Avenir Medium" charset="0"/>
              </a:rPr>
              <a:t>ALL </a:t>
            </a:r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messages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6748" y="5102523"/>
            <a:ext cx="54571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Respond to</a:t>
            </a:r>
            <a:r>
              <a:rPr lang="en-US" sz="2000" b="1" dirty="0">
                <a:latin typeface="Avenir Medium" charset="0"/>
                <a:ea typeface="Avenir Medium" charset="0"/>
                <a:cs typeface="Avenir Medium" charset="0"/>
              </a:rPr>
              <a:t> </a:t>
            </a:r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messages tagged with this group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86748" y="6841176"/>
            <a:ext cx="45257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Add New Members to existing group</a:t>
            </a:r>
            <a:endParaRPr lang="en-US" sz="2000" b="1" dirty="0"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86746" y="6034666"/>
            <a:ext cx="40240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Add New Members to any group</a:t>
            </a:r>
            <a:endParaRPr lang="en-US" sz="2000" b="1" dirty="0"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02349" y="4222186"/>
            <a:ext cx="402336" cy="402336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202349" y="5084874"/>
            <a:ext cx="402336" cy="402336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02349" y="5942032"/>
            <a:ext cx="402336" cy="402336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202349" y="6799190"/>
            <a:ext cx="402336" cy="402336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02349" y="7813154"/>
            <a:ext cx="4107889" cy="427804"/>
            <a:chOff x="202349" y="7813158"/>
            <a:chExt cx="4107889" cy="427804"/>
          </a:xfrm>
        </p:grpSpPr>
        <p:sp>
          <p:nvSpPr>
            <p:cNvPr id="26" name="Rectangle 25"/>
            <p:cNvSpPr/>
            <p:nvPr/>
          </p:nvSpPr>
          <p:spPr>
            <a:xfrm>
              <a:off x="686746" y="7840852"/>
              <a:ext cx="362349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latin typeface="Avenir Medium" charset="0"/>
                  <a:ea typeface="Avenir Medium" charset="0"/>
                  <a:cs typeface="Avenir Medium" charset="0"/>
                </a:rPr>
                <a:t>Create, Edit, Delete a Groups</a:t>
              </a:r>
              <a:endParaRPr lang="en-US" sz="2000" b="1" dirty="0">
                <a:latin typeface="Avenir Medium" charset="0"/>
                <a:ea typeface="Avenir Medium" charset="0"/>
                <a:cs typeface="Avenir Medium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02349" y="7813158"/>
              <a:ext cx="402336" cy="402336"/>
            </a:xfrm>
            <a:prstGeom prst="rect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0" name="Rectangle 39"/>
          <p:cNvSpPr/>
          <p:nvPr/>
        </p:nvSpPr>
        <p:spPr>
          <a:xfrm>
            <a:off x="0" y="11531600"/>
            <a:ext cx="7306928" cy="1473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Avenir Medium" charset="0"/>
                <a:ea typeface="Avenir Medium" charset="0"/>
                <a:cs typeface="Avenir Medium" charset="0"/>
              </a:rPr>
              <a:t>Create New Group</a:t>
            </a:r>
          </a:p>
        </p:txBody>
      </p:sp>
    </p:spTree>
    <p:extLst>
      <p:ext uri="{BB962C8B-B14F-4D97-AF65-F5344CB8AC3E}">
        <p14:creationId xmlns:p14="http://schemas.microsoft.com/office/powerpoint/2010/main" val="60914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66343"/>
              </p:ext>
            </p:extLst>
          </p:nvPr>
        </p:nvGraphicFramePr>
        <p:xfrm>
          <a:off x="0" y="3339262"/>
          <a:ext cx="7319044" cy="7404938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7319044"/>
              </a:tblGrid>
              <a:tr h="1842325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33898" marR="133898" marT="66949" marB="66949"/>
                </a:tc>
              </a:tr>
              <a:tr h="1842325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33898" marR="133898" marT="66949" marB="66949"/>
                </a:tc>
              </a:tr>
              <a:tr h="1842325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33898" marR="133898" marT="66949" marB="66949"/>
                </a:tc>
              </a:tr>
              <a:tr h="1877963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33898" marR="133898" marT="66949" marB="66949"/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0" y="1561975"/>
            <a:ext cx="731520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0" y="965201"/>
            <a:ext cx="4851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venir Black" charset="0"/>
                <a:ea typeface="Avenir Black" charset="0"/>
                <a:cs typeface="Avenir Black" charset="0"/>
              </a:rPr>
              <a:t>People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57416" y="3542253"/>
            <a:ext cx="5029628" cy="1340742"/>
            <a:chOff x="202772" y="2847439"/>
            <a:chExt cx="5029628" cy="1340742"/>
          </a:xfrm>
        </p:grpSpPr>
        <p:sp>
          <p:nvSpPr>
            <p:cNvPr id="9" name="Oval 8"/>
            <p:cNvSpPr/>
            <p:nvPr/>
          </p:nvSpPr>
          <p:spPr>
            <a:xfrm rot="5400000">
              <a:off x="177798" y="2968554"/>
              <a:ext cx="1244601" cy="1194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latin typeface="Avenir Light" charset="0"/>
                  <a:ea typeface="Avenir Light" charset="0"/>
                  <a:cs typeface="Avenir Light" charset="0"/>
                </a:rPr>
                <a:t>:  |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04043" y="2847439"/>
              <a:ext cx="3225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Ross Geller 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604043" y="3332211"/>
              <a:ext cx="36283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2">
                      <a:lumMod val="2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Hey, I need help with finding the men’s room a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57416" y="5371410"/>
            <a:ext cx="5029628" cy="1315925"/>
            <a:chOff x="202772" y="2847439"/>
            <a:chExt cx="5029628" cy="1315925"/>
          </a:xfrm>
        </p:grpSpPr>
        <p:sp>
          <p:nvSpPr>
            <p:cNvPr id="16" name="Oval 15"/>
            <p:cNvSpPr/>
            <p:nvPr/>
          </p:nvSpPr>
          <p:spPr>
            <a:xfrm rot="5400000">
              <a:off x="177798" y="2918252"/>
              <a:ext cx="1244601" cy="1194654"/>
            </a:xfrm>
            <a:prstGeom prst="ellipse">
              <a:avLst/>
            </a:prstGeom>
            <a:solidFill>
              <a:srgbClr val="DA29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latin typeface="Avenir Light" charset="0"/>
                  <a:ea typeface="Avenir Light" charset="0"/>
                  <a:cs typeface="Avenir Light" charset="0"/>
                </a:rPr>
                <a:t>:  (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604043" y="2847439"/>
              <a:ext cx="3225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Monica Geller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604043" y="3332367"/>
              <a:ext cx="36283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2">
                      <a:lumMod val="2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This food is the worst! Is this how your treat your 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57416" y="7196104"/>
            <a:ext cx="5029627" cy="1365849"/>
            <a:chOff x="202772" y="2847439"/>
            <a:chExt cx="5029627" cy="1365849"/>
          </a:xfrm>
        </p:grpSpPr>
        <p:sp>
          <p:nvSpPr>
            <p:cNvPr id="20" name="Oval 19"/>
            <p:cNvSpPr/>
            <p:nvPr/>
          </p:nvSpPr>
          <p:spPr>
            <a:xfrm rot="5400000">
              <a:off x="177798" y="2918252"/>
              <a:ext cx="1244601" cy="1194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latin typeface="Avenir Light" charset="0"/>
                  <a:ea typeface="Avenir Light" charset="0"/>
                  <a:cs typeface="Avenir Light" charset="0"/>
                </a:rPr>
                <a:t>:  |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604043" y="2847439"/>
              <a:ext cx="32258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Joey </a:t>
              </a:r>
              <a:r>
                <a:rPr lang="en-US" sz="3200" b="1" dirty="0" err="1"/>
                <a:t>Tribbiani</a:t>
              </a:r>
              <a:endParaRPr lang="en-US" sz="3200" b="1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604042" y="3382291"/>
              <a:ext cx="362835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2">
                      <a:lumMod val="2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Hi. Need some help at Booth 12. Some heavy </a:t>
              </a:r>
              <a:r>
                <a:rPr lang="en-US" sz="2400" dirty="0" err="1">
                  <a:solidFill>
                    <a:schemeClr val="bg2">
                      <a:lumMod val="2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st</a:t>
              </a:r>
              <a:endPara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57414" y="10783896"/>
            <a:ext cx="4974956" cy="1668550"/>
            <a:chOff x="257415" y="9058479"/>
            <a:chExt cx="4974956" cy="255244"/>
          </a:xfrm>
        </p:grpSpPr>
        <p:sp>
          <p:nvSpPr>
            <p:cNvPr id="34" name="Oval 33"/>
            <p:cNvSpPr/>
            <p:nvPr/>
          </p:nvSpPr>
          <p:spPr>
            <a:xfrm rot="5400000">
              <a:off x="750039" y="8611694"/>
              <a:ext cx="209405" cy="11946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>
                  <a:latin typeface="Avenir Light" charset="0"/>
                  <a:ea typeface="Avenir Light" charset="0"/>
                  <a:cs typeface="Avenir Light" charset="0"/>
                </a:rPr>
                <a:t>:  |</a:t>
              </a:r>
              <a:endParaRPr lang="en-US" sz="3200" dirty="0">
                <a:latin typeface="Avenir Light" charset="0"/>
                <a:ea typeface="Avenir Light" charset="0"/>
                <a:cs typeface="Avenir Light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658687" y="9058479"/>
              <a:ext cx="3225800" cy="16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Chandler Bing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604014" y="9158153"/>
              <a:ext cx="3628357" cy="23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2">
                      <a:lumMod val="2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Spam! Spam! Spam. </a:t>
              </a:r>
              <a:r>
                <a:rPr lang="en-US" sz="2400" dirty="0" err="1">
                  <a:solidFill>
                    <a:schemeClr val="bg2">
                      <a:lumMod val="2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Hehehe</a:t>
              </a:r>
              <a:r>
                <a:rPr lang="en-US" sz="2400" dirty="0">
                  <a:solidFill>
                    <a:schemeClr val="bg2">
                      <a:lumMod val="2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 spam some </a:t>
              </a:r>
              <a:r>
                <a:rPr lang="en-US" sz="2400" dirty="0" err="1">
                  <a:solidFill>
                    <a:schemeClr val="bg2">
                      <a:lumMod val="2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mor</a:t>
              </a:r>
              <a:endPara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57413" y="9039075"/>
            <a:ext cx="5029630" cy="1534692"/>
            <a:chOff x="257415" y="9048769"/>
            <a:chExt cx="5029630" cy="183690"/>
          </a:xfrm>
        </p:grpSpPr>
        <p:sp>
          <p:nvSpPr>
            <p:cNvPr id="26" name="Oval 25"/>
            <p:cNvSpPr/>
            <p:nvPr/>
          </p:nvSpPr>
          <p:spPr>
            <a:xfrm rot="5400000">
              <a:off x="773244" y="8553634"/>
              <a:ext cx="162996" cy="119465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latin typeface="Avenir Light" charset="0"/>
                  <a:ea typeface="Avenir Light" charset="0"/>
                  <a:cs typeface="Avenir Light" charset="0"/>
                </a:rPr>
                <a:t>:  )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1658688" y="9048769"/>
              <a:ext cx="3225800" cy="108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Rachel Green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658688" y="9111381"/>
              <a:ext cx="3628357" cy="154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2">
                      <a:lumMod val="25000"/>
                    </a:schemeClr>
                  </a:solidFill>
                  <a:latin typeface="Avenir Book" charset="0"/>
                  <a:ea typeface="Avenir Book" charset="0"/>
                  <a:cs typeface="Avenir Book" charset="0"/>
                </a:rPr>
                <a:t>Woot! Woot! Great job putting on this event ❤️</a:t>
              </a:r>
            </a:p>
          </p:txBody>
        </p:sp>
      </p:grpSp>
      <p:sp>
        <p:nvSpPr>
          <p:cNvPr id="39" name="Rounded Rectangle 38"/>
          <p:cNvSpPr/>
          <p:nvPr/>
        </p:nvSpPr>
        <p:spPr>
          <a:xfrm>
            <a:off x="60485" y="2658047"/>
            <a:ext cx="1194655" cy="55605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n w="0">
                  <a:noFill/>
                </a:ln>
                <a:solidFill>
                  <a:schemeClr val="tx1"/>
                </a:solidFill>
                <a:latin typeface="Avenir Roman" charset="0"/>
                <a:ea typeface="Avenir Roman" charset="0"/>
                <a:cs typeface="Avenir Roman" charset="0"/>
              </a:rPr>
              <a:t>Parks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2587623" y="2678374"/>
            <a:ext cx="1814177" cy="517409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 w="190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charset="0"/>
                <a:ea typeface="Avenir Roman" charset="0"/>
                <a:cs typeface="Avenir Roman" charset="0"/>
              </a:rPr>
              <a:t>Needs Help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1324054" y="2643708"/>
            <a:ext cx="1194655" cy="556053"/>
          </a:xfrm>
          <a:prstGeom prst="roundRect">
            <a:avLst>
              <a:gd name="adj" fmla="val 50000"/>
            </a:avLst>
          </a:prstGeom>
          <a:ln w="190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charset="0"/>
                <a:ea typeface="Avenir Roman" charset="0"/>
                <a:cs typeface="Avenir Roman" charset="0"/>
              </a:rPr>
              <a:t>Me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4470714" y="2678099"/>
            <a:ext cx="1446471" cy="512735"/>
          </a:xfrm>
          <a:prstGeom prst="roundRect">
            <a:avLst>
              <a:gd name="adj" fmla="val 50000"/>
            </a:avLst>
          </a:prstGeom>
          <a:ln w="190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charset="0"/>
                <a:ea typeface="Avenir Roman" charset="0"/>
                <a:cs typeface="Avenir Roman" charset="0"/>
              </a:rPr>
              <a:t>Resolved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5493662" y="5336891"/>
            <a:ext cx="1671058" cy="1656316"/>
            <a:chOff x="5493661" y="3350731"/>
            <a:chExt cx="1821539" cy="1805470"/>
          </a:xfrm>
          <a:solidFill>
            <a:schemeClr val="bg1"/>
          </a:solidFill>
        </p:grpSpPr>
        <p:sp>
          <p:nvSpPr>
            <p:cNvPr id="57" name="Rectangle 56"/>
            <p:cNvSpPr/>
            <p:nvPr/>
          </p:nvSpPr>
          <p:spPr>
            <a:xfrm>
              <a:off x="5493661" y="3350731"/>
              <a:ext cx="1821539" cy="18054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644136" y="3576645"/>
              <a:ext cx="1520583" cy="40259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Waiting for: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718758" y="3906752"/>
              <a:ext cx="1371337" cy="771632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/>
                <a:t>20</a:t>
              </a:r>
              <a:r>
                <a:rPr lang="en-US" sz="2400" b="1" dirty="0"/>
                <a:t>min</a:t>
              </a: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5493661" y="10848269"/>
            <a:ext cx="1808957" cy="1604182"/>
            <a:chOff x="5493661" y="3350731"/>
            <a:chExt cx="1821539" cy="1805470"/>
          </a:xfrm>
          <a:solidFill>
            <a:schemeClr val="bg1"/>
          </a:solidFill>
        </p:grpSpPr>
        <p:sp>
          <p:nvSpPr>
            <p:cNvPr id="69" name="Rectangle 68"/>
            <p:cNvSpPr/>
            <p:nvPr/>
          </p:nvSpPr>
          <p:spPr>
            <a:xfrm>
              <a:off x="5493661" y="3350731"/>
              <a:ext cx="1821539" cy="18054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644136" y="3576645"/>
              <a:ext cx="1520583" cy="1011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Resolved by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5606206" y="4011465"/>
              <a:ext cx="1596442" cy="19383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/>
                <a:t>Ben</a:t>
              </a:r>
              <a:endParaRPr lang="en-US" sz="3200" b="1" dirty="0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493661" y="3448768"/>
            <a:ext cx="1821539" cy="1657351"/>
            <a:chOff x="5493661" y="3350731"/>
            <a:chExt cx="1821539" cy="1805470"/>
          </a:xfrm>
          <a:solidFill>
            <a:schemeClr val="bg1"/>
          </a:solidFill>
        </p:grpSpPr>
        <p:sp>
          <p:nvSpPr>
            <p:cNvPr id="49" name="Rectangle 48"/>
            <p:cNvSpPr/>
            <p:nvPr/>
          </p:nvSpPr>
          <p:spPr>
            <a:xfrm>
              <a:off x="5493661" y="3350731"/>
              <a:ext cx="1821539" cy="18054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644136" y="3576645"/>
              <a:ext cx="1520583" cy="40234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Talking with: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718758" y="3906752"/>
              <a:ext cx="1371337" cy="771150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4000" b="1" dirty="0"/>
                <a:t>Leslie</a:t>
              </a: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5417733" y="7215747"/>
            <a:ext cx="1821539" cy="1522893"/>
            <a:chOff x="5493661" y="3350731"/>
            <a:chExt cx="1821539" cy="1805470"/>
          </a:xfrm>
          <a:solidFill>
            <a:schemeClr val="bg1"/>
          </a:solidFill>
        </p:grpSpPr>
        <p:sp>
          <p:nvSpPr>
            <p:cNvPr id="61" name="Rectangle 60"/>
            <p:cNvSpPr/>
            <p:nvPr/>
          </p:nvSpPr>
          <p:spPr>
            <a:xfrm>
              <a:off x="5493661" y="3350731"/>
              <a:ext cx="1821539" cy="18054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644136" y="3576645"/>
              <a:ext cx="1520583" cy="4378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Resolved by: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718758" y="3968777"/>
              <a:ext cx="1371337" cy="83923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sz="4000" b="1" dirty="0"/>
                <a:t>Andy</a:t>
              </a: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5493661" y="8950601"/>
            <a:ext cx="1669688" cy="1662072"/>
            <a:chOff x="5493661" y="3350731"/>
            <a:chExt cx="1821539" cy="1805470"/>
          </a:xfrm>
          <a:solidFill>
            <a:schemeClr val="bg1"/>
          </a:solidFill>
        </p:grpSpPr>
        <p:sp>
          <p:nvSpPr>
            <p:cNvPr id="65" name="Rectangle 64"/>
            <p:cNvSpPr/>
            <p:nvPr/>
          </p:nvSpPr>
          <p:spPr>
            <a:xfrm>
              <a:off x="5493661" y="3350731"/>
              <a:ext cx="1821539" cy="18054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644136" y="3576645"/>
              <a:ext cx="1520583" cy="1027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Resolved by: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718758" y="3968777"/>
              <a:ext cx="1371337" cy="196926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/>
                <a:t>Ben</a:t>
              </a:r>
            </a:p>
          </p:txBody>
        </p:sp>
      </p:grpSp>
      <p:sp>
        <p:nvSpPr>
          <p:cNvPr id="2" name="Rectangle 1"/>
          <p:cNvSpPr/>
          <p:nvPr/>
        </p:nvSpPr>
        <p:spPr>
          <a:xfrm>
            <a:off x="0" y="11831873"/>
            <a:ext cx="7315200" cy="1193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Rounded Rectangle 72"/>
          <p:cNvSpPr/>
          <p:nvPr/>
        </p:nvSpPr>
        <p:spPr>
          <a:xfrm>
            <a:off x="5986099" y="2661207"/>
            <a:ext cx="1194655" cy="556053"/>
          </a:xfrm>
          <a:prstGeom prst="roundRect">
            <a:avLst>
              <a:gd name="adj" fmla="val 50000"/>
            </a:avLst>
          </a:prstGeom>
          <a:ln w="190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latin typeface="Avenir Roman" charset="0"/>
                <a:ea typeface="Avenir Roman" charset="0"/>
                <a:cs typeface="Avenir Roman" charset="0"/>
              </a:rPr>
              <a:t>All</a:t>
            </a:r>
            <a:endParaRPr lang="en-US" dirty="0">
              <a:latin typeface="Avenir Roman" charset="0"/>
              <a:ea typeface="Avenir Roman" charset="0"/>
              <a:cs typeface="Avenir Roman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658686" y="6566268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7:20PM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1658685" y="8496188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6:50 PM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658684" y="10348920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3:20PM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709485" y="4755684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7:40PM</a:t>
            </a:r>
          </a:p>
        </p:txBody>
      </p:sp>
    </p:spTree>
    <p:extLst>
      <p:ext uri="{BB962C8B-B14F-4D97-AF65-F5344CB8AC3E}">
        <p14:creationId xmlns:p14="http://schemas.microsoft.com/office/powerpoint/2010/main" val="117412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81000"/>
            <a:ext cx="7315200" cy="106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03517" y="710046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Black" charset="0"/>
                <a:ea typeface="Avenir Black" charset="0"/>
                <a:cs typeface="Avenir Black" charset="0"/>
              </a:rPr>
              <a:t>Monica Geller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04456" y="710046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DA293E"/>
                </a:solidFill>
                <a:latin typeface="Avenir Book" charset="0"/>
                <a:ea typeface="Avenir Book" charset="0"/>
                <a:cs typeface="Avenir Book" charset="0"/>
              </a:rPr>
              <a:t>Labels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2246053"/>
            <a:ext cx="7315200" cy="79901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latin typeface="Avenir Book" charset="0"/>
                <a:ea typeface="Avenir Book" charset="0"/>
                <a:cs typeface="Avenir Book" charset="0"/>
              </a:rPr>
              <a:t>Refer To . . .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263200" y="1546219"/>
            <a:ext cx="1871886" cy="546855"/>
          </a:xfrm>
          <a:prstGeom prst="roundRect">
            <a:avLst>
              <a:gd name="adj" fmla="val 50000"/>
            </a:avLst>
          </a:prstGeom>
          <a:ln w="190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latin typeface="Avenir Roman" charset="0"/>
                <a:ea typeface="Avenir Roman" charset="0"/>
                <a:cs typeface="Avenir Roman" charset="0"/>
              </a:rPr>
              <a:t>Needs Help</a:t>
            </a:r>
            <a:endParaRPr lang="en-US" dirty="0">
              <a:latin typeface="Avenir Roman" charset="0"/>
              <a:ea typeface="Avenir Roman" charset="0"/>
              <a:cs typeface="Avenir Roman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5129" y="1636259"/>
            <a:ext cx="1148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venir Book" charset="0"/>
                <a:ea typeface="Avenir Book" charset="0"/>
                <a:cs typeface="Avenir Book" charset="0"/>
              </a:rPr>
              <a:t>Labels:</a:t>
            </a:r>
          </a:p>
        </p:txBody>
      </p:sp>
      <p:sp>
        <p:nvSpPr>
          <p:cNvPr id="27" name="Oval 26"/>
          <p:cNvSpPr/>
          <p:nvPr/>
        </p:nvSpPr>
        <p:spPr>
          <a:xfrm rot="5400000">
            <a:off x="62452" y="3965255"/>
            <a:ext cx="600889" cy="576775"/>
          </a:xfrm>
          <a:prstGeom prst="ellipse">
            <a:avLst/>
          </a:prstGeom>
          <a:solidFill>
            <a:srgbClr val="DA2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Light" charset="0"/>
                <a:ea typeface="Avenir Light" charset="0"/>
                <a:cs typeface="Avenir Light" charset="0"/>
              </a:rPr>
              <a:t>:  (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09644" y="3349764"/>
            <a:ext cx="4676755" cy="1204323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This food is the worst! Is this how your treat your guests? 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43512" y="4554089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7:20PM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91245"/>
            <a:ext cx="7315200" cy="4213555"/>
          </a:xfrm>
          <a:prstGeom prst="rect">
            <a:avLst/>
          </a:prstGeom>
        </p:spPr>
      </p:pic>
      <p:sp>
        <p:nvSpPr>
          <p:cNvPr id="33" name="Rounded Rectangle 32"/>
          <p:cNvSpPr/>
          <p:nvPr/>
        </p:nvSpPr>
        <p:spPr>
          <a:xfrm>
            <a:off x="1" y="7839255"/>
            <a:ext cx="7315200" cy="669123"/>
          </a:xfrm>
          <a:prstGeom prst="roundRect">
            <a:avLst/>
          </a:prstGeom>
          <a:solidFill>
            <a:srgbClr val="FEFEF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Write a response - Johnny</a:t>
            </a:r>
          </a:p>
        </p:txBody>
      </p:sp>
    </p:spTree>
    <p:extLst>
      <p:ext uri="{BB962C8B-B14F-4D97-AF65-F5344CB8AC3E}">
        <p14:creationId xmlns:p14="http://schemas.microsoft.com/office/powerpoint/2010/main" val="30498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81000"/>
            <a:ext cx="7315200" cy="106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03517" y="710046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Black" charset="0"/>
                <a:ea typeface="Avenir Black" charset="0"/>
                <a:cs typeface="Avenir Black" charset="0"/>
              </a:rPr>
              <a:t>Monica Geller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04455" y="737030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DA293E"/>
                </a:solidFill>
                <a:latin typeface="Avenir Book" charset="0"/>
                <a:ea typeface="Avenir Book" charset="0"/>
                <a:cs typeface="Avenir Book" charset="0"/>
              </a:rPr>
              <a:t>Labels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2246053"/>
            <a:ext cx="7315200" cy="79901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latin typeface="Avenir Book" charset="0"/>
                <a:ea typeface="Avenir Book" charset="0"/>
                <a:cs typeface="Avenir Book" charset="0"/>
              </a:rPr>
              <a:t>Refer To . . .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263200" y="1546219"/>
            <a:ext cx="1871886" cy="546855"/>
          </a:xfrm>
          <a:prstGeom prst="roundRect">
            <a:avLst>
              <a:gd name="adj" fmla="val 50000"/>
            </a:avLst>
          </a:prstGeom>
          <a:ln w="190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Roman" charset="0"/>
                <a:ea typeface="Avenir Roman" charset="0"/>
                <a:cs typeface="Avenir Roman" charset="0"/>
              </a:rPr>
              <a:t>@</a:t>
            </a:r>
            <a:r>
              <a:rPr lang="en-US" dirty="0" err="1">
                <a:latin typeface="Avenir Roman" charset="0"/>
                <a:ea typeface="Avenir Roman" charset="0"/>
                <a:cs typeface="Avenir Roman" charset="0"/>
              </a:rPr>
              <a:t>paulbunyan</a:t>
            </a:r>
            <a:endParaRPr lang="en-US" dirty="0">
              <a:latin typeface="Avenir Roman" charset="0"/>
              <a:ea typeface="Avenir Roman" charset="0"/>
              <a:cs typeface="Avenir Roman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5129" y="1636259"/>
            <a:ext cx="1148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venir Book" charset="0"/>
                <a:ea typeface="Avenir Book" charset="0"/>
                <a:cs typeface="Avenir Book" charset="0"/>
              </a:rPr>
              <a:t>Labels:</a:t>
            </a:r>
          </a:p>
        </p:txBody>
      </p:sp>
      <p:sp>
        <p:nvSpPr>
          <p:cNvPr id="27" name="Oval 26"/>
          <p:cNvSpPr/>
          <p:nvPr/>
        </p:nvSpPr>
        <p:spPr>
          <a:xfrm rot="5400000">
            <a:off x="62452" y="3965255"/>
            <a:ext cx="600889" cy="576775"/>
          </a:xfrm>
          <a:prstGeom prst="ellipse">
            <a:avLst/>
          </a:prstGeom>
          <a:solidFill>
            <a:srgbClr val="DA29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Light" charset="0"/>
                <a:ea typeface="Avenir Light" charset="0"/>
                <a:cs typeface="Avenir Light" charset="0"/>
              </a:rPr>
              <a:t>:  (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809644" y="3349764"/>
            <a:ext cx="4676755" cy="1204323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This food is the worst! Is this how your treat your guests? 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543512" y="4554089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7:20PM</a:t>
            </a:r>
          </a:p>
        </p:txBody>
      </p:sp>
      <p:sp>
        <p:nvSpPr>
          <p:cNvPr id="11" name="Oval 10"/>
          <p:cNvSpPr/>
          <p:nvPr/>
        </p:nvSpPr>
        <p:spPr>
          <a:xfrm>
            <a:off x="6611238" y="5670865"/>
            <a:ext cx="600889" cy="57677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Avenir Light" charset="0"/>
                <a:ea typeface="Avenir Light" charset="0"/>
                <a:cs typeface="Avenir Light" charset="0"/>
              </a:rPr>
              <a:t>Me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1832193" y="5082646"/>
            <a:ext cx="4676755" cy="1296567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Hey Monica,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sorry to </a:t>
            </a:r>
            <a:r>
              <a:rPr lang="en-US" sz="240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hear that.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can you tell me what’s wrong with it?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832195" y="6343441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Johnny 7:22PM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12386" y="7048465"/>
            <a:ext cx="4676755" cy="1204323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I’m just playing. This food is great! Say hi to Paul for me!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29261" y="8275372"/>
            <a:ext cx="94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7:24PM</a:t>
            </a:r>
          </a:p>
        </p:txBody>
      </p:sp>
      <p:sp>
        <p:nvSpPr>
          <p:cNvPr id="18" name="Oval 17"/>
          <p:cNvSpPr/>
          <p:nvPr/>
        </p:nvSpPr>
        <p:spPr>
          <a:xfrm rot="5400000">
            <a:off x="103073" y="7641412"/>
            <a:ext cx="600889" cy="5767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Avenir Light" charset="0"/>
                <a:ea typeface="Avenir Light" charset="0"/>
                <a:cs typeface="Avenir Light" charset="0"/>
              </a:rPr>
              <a:t>: )</a:t>
            </a:r>
          </a:p>
        </p:txBody>
      </p:sp>
      <p:cxnSp>
        <p:nvCxnSpPr>
          <p:cNvPr id="35" name="Straight Connector 34"/>
          <p:cNvCxnSpPr/>
          <p:nvPr/>
        </p:nvCxnSpPr>
        <p:spPr>
          <a:xfrm>
            <a:off x="167956" y="8847248"/>
            <a:ext cx="70010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268563" y="8688023"/>
            <a:ext cx="256115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Looping in </a:t>
            </a:r>
            <a:r>
              <a:rPr lang="en-US" b="1"/>
              <a:t>@</a:t>
            </a:r>
            <a:r>
              <a:rPr lang="en-US" b="1" dirty="0" err="1"/>
              <a:t>PaulBunyan</a:t>
            </a:r>
            <a:endParaRPr lang="en-US" b="1" dirty="0"/>
          </a:p>
        </p:txBody>
      </p:sp>
      <p:sp>
        <p:nvSpPr>
          <p:cNvPr id="37" name="Rectangle 36"/>
          <p:cNvSpPr/>
          <p:nvPr/>
        </p:nvSpPr>
        <p:spPr>
          <a:xfrm>
            <a:off x="0" y="12089634"/>
            <a:ext cx="7306928" cy="9151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venir Medium" charset="0"/>
                <a:ea typeface="Avenir Medium" charset="0"/>
                <a:cs typeface="Avenir Medium" charset="0"/>
              </a:rPr>
              <a:t>Mark as Resolved</a:t>
            </a:r>
          </a:p>
        </p:txBody>
      </p:sp>
      <p:cxnSp>
        <p:nvCxnSpPr>
          <p:cNvPr id="38" name="Straight Connector 37"/>
          <p:cNvCxnSpPr/>
          <p:nvPr/>
        </p:nvCxnSpPr>
        <p:spPr>
          <a:xfrm>
            <a:off x="49686" y="11406454"/>
            <a:ext cx="700105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775080" y="11221788"/>
            <a:ext cx="1313949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b="1" dirty="0"/>
              <a:t>[RESOLVED]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3234627" y="1539195"/>
            <a:ext cx="1871886" cy="546855"/>
          </a:xfrm>
          <a:prstGeom prst="roundRect">
            <a:avLst>
              <a:gd name="adj" fmla="val 50000"/>
            </a:avLst>
          </a:prstGeom>
          <a:ln w="190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>
                <a:latin typeface="Avenir Roman" charset="0"/>
                <a:ea typeface="Avenir Roman" charset="0"/>
                <a:cs typeface="Avenir Roman" charset="0"/>
              </a:rPr>
              <a:t>Resolved</a:t>
            </a:r>
            <a:endParaRPr lang="en-US" dirty="0">
              <a:latin typeface="Avenir Roman" charset="0"/>
              <a:ea typeface="Avenir Roman" charset="0"/>
              <a:cs typeface="Avenir Roman" charset="0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6571622" y="9826237"/>
            <a:ext cx="600889" cy="57677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latin typeface="Avenir Light" charset="0"/>
                <a:ea typeface="Avenir Light" charset="0"/>
                <a:cs typeface="Avenir Light" charset="0"/>
              </a:rPr>
              <a:t>Me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1792577" y="9379257"/>
            <a:ext cx="4676755" cy="102375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Cheers. Thanks Mon! Have a good one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  <a:sym typeface="Wingdings"/>
              </a:rPr>
              <a:t>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782206" y="10442661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Paul 7:28PM</a:t>
            </a:r>
          </a:p>
        </p:txBody>
      </p:sp>
    </p:spTree>
    <p:extLst>
      <p:ext uri="{BB962C8B-B14F-4D97-AF65-F5344CB8AC3E}">
        <p14:creationId xmlns:p14="http://schemas.microsoft.com/office/powerpoint/2010/main" val="153232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294971"/>
            <a:ext cx="7315200" cy="5588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25078" y="950454"/>
            <a:ext cx="4851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latin typeface="Avenir Black" charset="0"/>
                <a:ea typeface="Avenir Black" charset="0"/>
                <a:cs typeface="Avenir Black" charset="0"/>
              </a:rPr>
              <a:t>Team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11831873"/>
            <a:ext cx="7315200" cy="1193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2" name="Table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460881"/>
              </p:ext>
            </p:extLst>
          </p:nvPr>
        </p:nvGraphicFramePr>
        <p:xfrm>
          <a:off x="0" y="3187462"/>
          <a:ext cx="7319044" cy="7404938"/>
        </p:xfrm>
        <a:graphic>
          <a:graphicData uri="http://schemas.openxmlformats.org/drawingml/2006/table">
            <a:tbl>
              <a:tblPr>
                <a:tableStyleId>{F5AB1C69-6EDB-4FF4-983F-18BD219EF322}</a:tableStyleId>
              </a:tblPr>
              <a:tblGrid>
                <a:gridCol w="7319044"/>
              </a:tblGrid>
              <a:tr h="1842325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33898" marR="133898" marT="66949" marB="66949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42325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33898" marR="133898" marT="66949" marB="66949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42325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33898" marR="133898" marT="66949" marB="66949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877963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 marL="133898" marR="133898" marT="66949" marB="66949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4" name="TextBox 73"/>
          <p:cNvSpPr txBox="1"/>
          <p:nvPr/>
        </p:nvSpPr>
        <p:spPr>
          <a:xfrm>
            <a:off x="384844" y="7263416"/>
            <a:ext cx="408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Parks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84844" y="9075949"/>
            <a:ext cx="408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Volunteers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84844" y="5487316"/>
            <a:ext cx="408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Organizers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2416627"/>
            <a:ext cx="7315200" cy="7699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125078" y="2521001"/>
            <a:ext cx="7048500" cy="558800"/>
          </a:xfrm>
          <a:prstGeom prst="round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Avenir Light" charset="0"/>
                <a:ea typeface="Avenir Light" charset="0"/>
                <a:cs typeface="Avenir Light" charset="0"/>
              </a:rPr>
              <a:t>Search Group or Name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53417" y="1700557"/>
            <a:ext cx="20617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DA293E"/>
                </a:solidFill>
                <a:latin typeface="Avenir Book" charset="0"/>
                <a:ea typeface="Avenir Book" charset="0"/>
                <a:cs typeface="Avenir Book" charset="0"/>
              </a:rPr>
              <a:t>Add Person</a:t>
            </a:r>
          </a:p>
        </p:txBody>
      </p:sp>
      <p:sp>
        <p:nvSpPr>
          <p:cNvPr id="25" name="Rectangle 24"/>
          <p:cNvSpPr/>
          <p:nvPr/>
        </p:nvSpPr>
        <p:spPr>
          <a:xfrm>
            <a:off x="5253416" y="8752114"/>
            <a:ext cx="2061783" cy="184028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Delete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384844" y="4039345"/>
            <a:ext cx="408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Directors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184432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81000"/>
            <a:ext cx="7315200" cy="106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03517" y="622012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Black" charset="0"/>
                <a:ea typeface="Avenir Black" charset="0"/>
                <a:cs typeface="Avenir Black" charset="0"/>
              </a:rPr>
              <a:t>Parks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799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5078" y="1634663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Group Permissions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2406301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1230" y="2551204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Members</a:t>
            </a:r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653277"/>
              </p:ext>
            </p:extLst>
          </p:nvPr>
        </p:nvGraphicFramePr>
        <p:xfrm>
          <a:off x="0" y="3254868"/>
          <a:ext cx="7315200" cy="3663084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7315200"/>
              </a:tblGrid>
              <a:tr h="1279845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  <a:tr h="1309607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  <a:tr h="1073632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25078" y="3382886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Leslie </a:t>
            </a:r>
            <a:r>
              <a:rPr lang="en-US" sz="3200" b="1" dirty="0" err="1"/>
              <a:t>Knope</a:t>
            </a:r>
            <a:endParaRPr lang="en-US" sz="32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125078" y="3967661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heyleslie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5078" y="4565644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Ben Wyatt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5080" y="5150419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icetown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5078" y="5809957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Andy </a:t>
            </a:r>
            <a:r>
              <a:rPr lang="en-US" sz="3200" b="1" dirty="0" err="1"/>
              <a:t>Dwire</a:t>
            </a:r>
            <a:endParaRPr lang="en-US" sz="3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25080" y="6394732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johnkarate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472290" y="647327"/>
            <a:ext cx="493018" cy="4930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541884" y="1755254"/>
            <a:ext cx="353830" cy="35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81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81000"/>
            <a:ext cx="7315200" cy="106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03517" y="622012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Black" charset="0"/>
                <a:ea typeface="Avenir Black" charset="0"/>
                <a:cs typeface="Avenir Black" charset="0"/>
              </a:rPr>
              <a:t>Parks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799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977974"/>
              </p:ext>
            </p:extLst>
          </p:nvPr>
        </p:nvGraphicFramePr>
        <p:xfrm>
          <a:off x="0" y="2260599"/>
          <a:ext cx="7315200" cy="268605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7315200"/>
              </a:tblGrid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25078" y="1634663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Group Permissions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686746" y="3378094"/>
            <a:ext cx="54571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Respond to</a:t>
            </a:r>
            <a:r>
              <a:rPr lang="en-US" sz="2000" b="1" dirty="0">
                <a:latin typeface="Avenir Medium" charset="0"/>
                <a:ea typeface="Avenir Medium" charset="0"/>
                <a:cs typeface="Avenir Medium" charset="0"/>
              </a:rPr>
              <a:t> </a:t>
            </a:r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messages tagged with this group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6746" y="2529526"/>
            <a:ext cx="45257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Add New Members to existing group</a:t>
            </a:r>
            <a:endParaRPr lang="en-US" sz="2000" b="1" dirty="0"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6746" y="4310237"/>
            <a:ext cx="40240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Add New Members to any group</a:t>
            </a:r>
            <a:endParaRPr lang="en-US" sz="2000" b="1" dirty="0"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2349" y="3360447"/>
            <a:ext cx="402336" cy="402336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02349" y="4217605"/>
            <a:ext cx="402336" cy="402336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02349" y="2487542"/>
            <a:ext cx="402336" cy="402336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4910881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1230" y="5055785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Members</a:t>
            </a:r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213310"/>
              </p:ext>
            </p:extLst>
          </p:nvPr>
        </p:nvGraphicFramePr>
        <p:xfrm>
          <a:off x="0" y="5759448"/>
          <a:ext cx="7315200" cy="3663084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7315200"/>
              </a:tblGrid>
              <a:tr h="1279845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  <a:tr h="1309607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  <a:tr h="1073632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25078" y="5887466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Leslie </a:t>
            </a:r>
            <a:r>
              <a:rPr lang="en-US" sz="3200" b="1" dirty="0" err="1"/>
              <a:t>Knope</a:t>
            </a:r>
            <a:endParaRPr lang="en-US" sz="32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125080" y="6472241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heyleslie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5078" y="7070224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Ben Wyatt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5080" y="7654999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icetown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5078" y="8314537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Andy </a:t>
            </a:r>
            <a:r>
              <a:rPr lang="en-US" sz="3200" b="1" dirty="0" err="1"/>
              <a:t>Dwire</a:t>
            </a:r>
            <a:endParaRPr lang="en-US" sz="3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25078" y="8899312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johnkarate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472290" y="647327"/>
            <a:ext cx="493018" cy="49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46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81000"/>
            <a:ext cx="7315200" cy="106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03517" y="622012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Black" charset="0"/>
                <a:ea typeface="Avenir Black" charset="0"/>
                <a:cs typeface="Avenir Black" charset="0"/>
              </a:rPr>
              <a:t>Parks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799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5078" y="1634663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Group Permissions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2406301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1230" y="2551204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Members</a:t>
            </a:r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522503"/>
              </p:ext>
            </p:extLst>
          </p:nvPr>
        </p:nvGraphicFramePr>
        <p:xfrm>
          <a:off x="0" y="3254868"/>
          <a:ext cx="7315200" cy="3663084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7315200"/>
              </a:tblGrid>
              <a:tr h="1279845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>
                    <a:solidFill>
                      <a:schemeClr val="bg2"/>
                    </a:solidFill>
                  </a:tcPr>
                </a:tc>
              </a:tr>
              <a:tr h="1309607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  <a:tr h="1073632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25078" y="3382886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Leslie </a:t>
            </a:r>
            <a:r>
              <a:rPr lang="en-US" sz="3200" b="1" dirty="0" err="1"/>
              <a:t>Knope</a:t>
            </a:r>
            <a:endParaRPr lang="en-US" sz="32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125078" y="3967661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heyleslie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5078" y="4565644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Ben Wyatt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5080" y="5150419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icetown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5078" y="5809957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Andy </a:t>
            </a:r>
            <a:r>
              <a:rPr lang="en-US" sz="3200" b="1" dirty="0" err="1"/>
              <a:t>Dwire</a:t>
            </a:r>
            <a:endParaRPr lang="en-US" sz="3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25080" y="6394732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johnkarate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472290" y="647327"/>
            <a:ext cx="493018" cy="4930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541884" y="1755254"/>
            <a:ext cx="353830" cy="35383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44" b="94688" l="9914" r="89901">
                        <a14:foregroundMark x1="63916" y1="73750" x2="63916" y2="73750"/>
                      </a14:backgroundRemoval>
                    </a14:imgEffect>
                  </a14:imgLayer>
                </a14:imgProps>
              </a:ext>
            </a:extLst>
          </a:blip>
          <a:srcRect l="27144" t="25893" r="28028" b="18068"/>
          <a:stretch/>
        </p:blipFill>
        <p:spPr>
          <a:xfrm>
            <a:off x="51383" y="9422531"/>
            <a:ext cx="7102323" cy="3325573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2148611" y="9447517"/>
            <a:ext cx="3017977" cy="870999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Change Group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194560" y="10535435"/>
            <a:ext cx="3017977" cy="870999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dirty="0">
                <a:solidFill>
                  <a:srgbClr val="DA293E"/>
                </a:solidFill>
                <a:latin typeface="Helvetica" charset="0"/>
                <a:ea typeface="Helvetica" charset="0"/>
                <a:cs typeface="Helvetica" charset="0"/>
              </a:rPr>
              <a:t>Delete Member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44" b="94688" l="9914" r="89901">
                        <a14:foregroundMark x1="63916" y1="73750" x2="63916" y2="73750"/>
                      </a14:backgroundRemoval>
                    </a14:imgEffect>
                  </a14:imgLayer>
                </a14:imgProps>
              </a:ext>
            </a:extLst>
          </a:blip>
          <a:srcRect l="27144" t="5963" r="28028" b="86681"/>
          <a:stretch/>
        </p:blipFill>
        <p:spPr>
          <a:xfrm>
            <a:off x="45948" y="9100369"/>
            <a:ext cx="7102323" cy="43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64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81000"/>
            <a:ext cx="7315200" cy="1066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03517" y="622012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 Black" charset="0"/>
                <a:ea typeface="Avenir Black" charset="0"/>
                <a:cs typeface="Avenir Black" charset="0"/>
              </a:rPr>
              <a:t>Parks Team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799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977974"/>
              </p:ext>
            </p:extLst>
          </p:nvPr>
        </p:nvGraphicFramePr>
        <p:xfrm>
          <a:off x="0" y="2260599"/>
          <a:ext cx="7315200" cy="2686050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7315200"/>
              </a:tblGrid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  <a:tr h="89535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25078" y="1634663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Group Permissions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686746" y="3378094"/>
            <a:ext cx="54571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Respond to</a:t>
            </a:r>
            <a:r>
              <a:rPr lang="en-US" sz="2000" b="1" dirty="0">
                <a:latin typeface="Avenir Medium" charset="0"/>
                <a:ea typeface="Avenir Medium" charset="0"/>
                <a:cs typeface="Avenir Medium" charset="0"/>
              </a:rPr>
              <a:t> </a:t>
            </a:r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messages tagged with this group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6746" y="2529526"/>
            <a:ext cx="45257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Add New Members to existing group</a:t>
            </a:r>
            <a:endParaRPr lang="en-US" sz="2000" b="1" dirty="0"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6746" y="4310237"/>
            <a:ext cx="40240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venir Medium" charset="0"/>
                <a:ea typeface="Avenir Medium" charset="0"/>
                <a:cs typeface="Avenir Medium" charset="0"/>
              </a:rPr>
              <a:t>Add New Members to any group</a:t>
            </a:r>
            <a:endParaRPr lang="en-US" sz="2000" b="1" dirty="0"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02349" y="3360447"/>
            <a:ext cx="402336" cy="402336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02349" y="4217605"/>
            <a:ext cx="402336" cy="402336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02349" y="2487542"/>
            <a:ext cx="402336" cy="402336"/>
          </a:xfrm>
          <a:prstGeom prst="rect">
            <a:avLst/>
          </a:prstGeom>
          <a:solidFill>
            <a:schemeClr val="accent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4910881"/>
            <a:ext cx="7315200" cy="812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3200" b="1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61230" y="5055785"/>
            <a:ext cx="65081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 Book" charset="0"/>
                <a:ea typeface="Avenir Book" charset="0"/>
                <a:cs typeface="Avenir Book" charset="0"/>
              </a:rPr>
              <a:t>Members</a:t>
            </a:r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44834"/>
              </p:ext>
            </p:extLst>
          </p:nvPr>
        </p:nvGraphicFramePr>
        <p:xfrm>
          <a:off x="0" y="5759448"/>
          <a:ext cx="7315200" cy="3663084"/>
        </p:xfrm>
        <a:graphic>
          <a:graphicData uri="http://schemas.openxmlformats.org/drawingml/2006/table">
            <a:tbl>
              <a:tblPr>
                <a:tableStyleId>{1FECB4D8-DB02-4DC6-A0A2-4F2EBAE1DC90}</a:tableStyleId>
              </a:tblPr>
              <a:tblGrid>
                <a:gridCol w="7315200"/>
              </a:tblGrid>
              <a:tr h="1279845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>
                    <a:solidFill>
                      <a:schemeClr val="bg2"/>
                    </a:solidFill>
                  </a:tcPr>
                </a:tc>
              </a:tr>
              <a:tr h="1309607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  <a:tr h="1073632">
                <a:tc>
                  <a:txBody>
                    <a:bodyPr/>
                    <a:lstStyle/>
                    <a:p>
                      <a:endParaRPr lang="en-US" sz="2200" dirty="0"/>
                    </a:p>
                  </a:txBody>
                  <a:tcPr marL="137402" marR="137402" marT="68701" marB="68701"/>
                </a:tc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25078" y="5887466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Leslie </a:t>
            </a:r>
            <a:r>
              <a:rPr lang="en-US" sz="3200" b="1" dirty="0" err="1"/>
              <a:t>Knope</a:t>
            </a:r>
            <a:endParaRPr lang="en-US" sz="32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125080" y="6472241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heyleslie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5078" y="7070224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Ben Wyatt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5080" y="7654999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icetown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5078" y="8314537"/>
            <a:ext cx="322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Andy </a:t>
            </a:r>
            <a:r>
              <a:rPr lang="en-US" sz="3200" b="1" dirty="0" err="1"/>
              <a:t>Dwire</a:t>
            </a:r>
            <a:endParaRPr lang="en-US" sz="32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25078" y="8899312"/>
            <a:ext cx="3628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@</a:t>
            </a:r>
            <a:r>
              <a:rPr lang="en-US" sz="2400" dirty="0" err="1">
                <a:solidFill>
                  <a:schemeClr val="bg2">
                    <a:lumMod val="25000"/>
                  </a:schemeClr>
                </a:solidFill>
                <a:latin typeface="Avenir Book" charset="0"/>
                <a:ea typeface="Avenir Book" charset="0"/>
                <a:cs typeface="Avenir Book" charset="0"/>
              </a:rPr>
              <a:t>johnkarate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44" b="94688" l="9914" r="89901">
                        <a14:foregroundMark x1="63916" y1="73750" x2="63916" y2="73750"/>
                      </a14:backgroundRemoval>
                    </a14:imgEffect>
                  </a14:imgLayer>
                </a14:imgProps>
              </a:ext>
            </a:extLst>
          </a:blip>
          <a:srcRect l="27144" t="25893" r="28028" b="18068"/>
          <a:stretch/>
        </p:blipFill>
        <p:spPr>
          <a:xfrm>
            <a:off x="51383" y="9422531"/>
            <a:ext cx="7102323" cy="332557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148611" y="9447517"/>
            <a:ext cx="3017977" cy="870999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Change Group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244446" y="10666845"/>
            <a:ext cx="3017977" cy="870999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2194560" y="10535435"/>
            <a:ext cx="3017977" cy="870999"/>
          </a:xfrm>
          <a:prstGeom prst="rect">
            <a:avLst/>
          </a:prstGeom>
          <a:solidFill>
            <a:srgbClr val="E1E1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dirty="0">
                <a:solidFill>
                  <a:srgbClr val="DA293E"/>
                </a:solidFill>
                <a:latin typeface="Helvetica" charset="0"/>
                <a:ea typeface="Helvetica" charset="0"/>
                <a:cs typeface="Helvetica" charset="0"/>
              </a:rPr>
              <a:t>Delete Member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844" b="94688" l="9914" r="89901">
                        <a14:foregroundMark x1="63916" y1="73750" x2="63916" y2="73750"/>
                      </a14:backgroundRemoval>
                    </a14:imgEffect>
                  </a14:imgLayer>
                </a14:imgProps>
              </a:ext>
            </a:extLst>
          </a:blip>
          <a:srcRect l="27144" t="5963" r="28028" b="86681"/>
          <a:stretch/>
        </p:blipFill>
        <p:spPr>
          <a:xfrm>
            <a:off x="45948" y="9100369"/>
            <a:ext cx="7102323" cy="43650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472290" y="647327"/>
            <a:ext cx="493018" cy="49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381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17717</TotalTime>
  <Words>457</Words>
  <Application>Microsoft Macintosh PowerPoint</Application>
  <PresentationFormat>Custom</PresentationFormat>
  <Paragraphs>148</Paragraphs>
  <Slides>11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Avenir Black</vt:lpstr>
      <vt:lpstr>Avenir Book</vt:lpstr>
      <vt:lpstr>Avenir Heavy</vt:lpstr>
      <vt:lpstr>Avenir Light</vt:lpstr>
      <vt:lpstr>Avenir Medium</vt:lpstr>
      <vt:lpstr>Avenir Roman</vt:lpstr>
      <vt:lpstr>Calibri</vt:lpstr>
      <vt:lpstr>Calibri Light</vt:lpstr>
      <vt:lpstr>Helvetica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Lingineni, Raviteja</dc:creator>
  <cp:lastModifiedBy>Lingineni, Raviteja</cp:lastModifiedBy>
  <cp:revision>43</cp:revision>
  <dcterms:created xsi:type="dcterms:W3CDTF">2017-11-22T22:22:16Z</dcterms:created>
  <dcterms:modified xsi:type="dcterms:W3CDTF">2018-01-02T18:57:52Z</dcterms:modified>
</cp:coreProperties>
</file>